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rben" panose="020B0604020202020204" charset="0"/>
      <p:regular r:id="rId11"/>
    </p:embeddedFont>
    <p:embeddedFont>
      <p:font typeface="Nobile"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F"/>
    <a:srgbClr val="C1C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989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64199"/>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Restaurant Review Classifier: Gauging Customer Satisfaction through Text Analysis</a:t>
            </a:r>
            <a:endParaRPr lang="en-US" sz="4450" dirty="0"/>
          </a:p>
        </p:txBody>
      </p:sp>
      <p:sp>
        <p:nvSpPr>
          <p:cNvPr id="4" name="Text 1"/>
          <p:cNvSpPr/>
          <p:nvPr/>
        </p:nvSpPr>
        <p:spPr>
          <a:xfrm>
            <a:off x="793790" y="53394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An Automated Sentiment Analysis System for Enhanced Service Quality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4319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Meet the Innovators</a:t>
            </a:r>
            <a:endParaRPr lang="en-US" sz="4450" dirty="0"/>
          </a:p>
        </p:txBody>
      </p:sp>
      <p:sp>
        <p:nvSpPr>
          <p:cNvPr id="3" name="Shape 1"/>
          <p:cNvSpPr/>
          <p:nvPr/>
        </p:nvSpPr>
        <p:spPr>
          <a:xfrm>
            <a:off x="793790" y="2905601"/>
            <a:ext cx="4196358" cy="1367909"/>
          </a:xfrm>
          <a:prstGeom prst="roundRect">
            <a:avLst>
              <a:gd name="adj" fmla="val 6964"/>
            </a:avLst>
          </a:prstGeom>
          <a:solidFill>
            <a:srgbClr val="F9F9FF">
              <a:alpha val="95000"/>
            </a:srgbClr>
          </a:solidFill>
          <a:ln w="30480">
            <a:solidFill>
              <a:srgbClr val="B8BFDF"/>
            </a:solidFill>
            <a:prstDash val="solid"/>
          </a:ln>
        </p:spPr>
      </p:sp>
      <p:sp>
        <p:nvSpPr>
          <p:cNvPr id="4" name="Text 2"/>
          <p:cNvSpPr/>
          <p:nvPr/>
        </p:nvSpPr>
        <p:spPr>
          <a:xfrm>
            <a:off x="1051084" y="3162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Nithya Aishwarya</a:t>
            </a:r>
            <a:endParaRPr lang="en-US" sz="2200" dirty="0"/>
          </a:p>
        </p:txBody>
      </p:sp>
      <p:sp>
        <p:nvSpPr>
          <p:cNvPr id="5" name="Text 3"/>
          <p:cNvSpPr/>
          <p:nvPr/>
        </p:nvSpPr>
        <p:spPr>
          <a:xfrm>
            <a:off x="1051084" y="3653314"/>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AP23110010738</a:t>
            </a:r>
            <a:endParaRPr lang="en-US" sz="1750" dirty="0"/>
          </a:p>
        </p:txBody>
      </p:sp>
      <p:sp>
        <p:nvSpPr>
          <p:cNvPr id="6" name="Shape 4"/>
          <p:cNvSpPr/>
          <p:nvPr/>
        </p:nvSpPr>
        <p:spPr>
          <a:xfrm>
            <a:off x="5216962" y="2905601"/>
            <a:ext cx="4196358" cy="1367909"/>
          </a:xfrm>
          <a:prstGeom prst="roundRect">
            <a:avLst>
              <a:gd name="adj" fmla="val 6964"/>
            </a:avLst>
          </a:prstGeom>
          <a:solidFill>
            <a:srgbClr val="F9F9FF">
              <a:alpha val="95000"/>
            </a:srgbClr>
          </a:solidFill>
          <a:ln w="30480">
            <a:solidFill>
              <a:srgbClr val="B8BFDF"/>
            </a:solidFill>
            <a:prstDash val="solid"/>
          </a:ln>
        </p:spPr>
      </p:sp>
      <p:sp>
        <p:nvSpPr>
          <p:cNvPr id="7" name="Text 5"/>
          <p:cNvSpPr/>
          <p:nvPr/>
        </p:nvSpPr>
        <p:spPr>
          <a:xfrm>
            <a:off x="5474256" y="3162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Poojitha</a:t>
            </a:r>
            <a:endParaRPr lang="en-US" sz="2200" dirty="0"/>
          </a:p>
        </p:txBody>
      </p:sp>
      <p:sp>
        <p:nvSpPr>
          <p:cNvPr id="8" name="Text 6"/>
          <p:cNvSpPr/>
          <p:nvPr/>
        </p:nvSpPr>
        <p:spPr>
          <a:xfrm>
            <a:off x="5474256" y="3653314"/>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AP23110011008</a:t>
            </a:r>
            <a:endParaRPr lang="en-US" sz="1750" dirty="0"/>
          </a:p>
        </p:txBody>
      </p:sp>
      <p:sp>
        <p:nvSpPr>
          <p:cNvPr id="9" name="Shape 7"/>
          <p:cNvSpPr/>
          <p:nvPr/>
        </p:nvSpPr>
        <p:spPr>
          <a:xfrm>
            <a:off x="9640133" y="2905601"/>
            <a:ext cx="4196358" cy="1367909"/>
          </a:xfrm>
          <a:prstGeom prst="roundRect">
            <a:avLst>
              <a:gd name="adj" fmla="val 6964"/>
            </a:avLst>
          </a:prstGeom>
          <a:solidFill>
            <a:srgbClr val="F9F9FF">
              <a:alpha val="95000"/>
            </a:srgbClr>
          </a:solidFill>
          <a:ln w="30480">
            <a:solidFill>
              <a:srgbClr val="B8BFDF"/>
            </a:solidFill>
            <a:prstDash val="solid"/>
          </a:ln>
        </p:spPr>
      </p:sp>
      <p:sp>
        <p:nvSpPr>
          <p:cNvPr id="10" name="Text 8"/>
          <p:cNvSpPr/>
          <p:nvPr/>
        </p:nvSpPr>
        <p:spPr>
          <a:xfrm>
            <a:off x="9897427" y="3162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Pranusha</a:t>
            </a:r>
            <a:endParaRPr lang="en-US" sz="2200" dirty="0"/>
          </a:p>
        </p:txBody>
      </p:sp>
      <p:sp>
        <p:nvSpPr>
          <p:cNvPr id="11" name="Text 9"/>
          <p:cNvSpPr/>
          <p:nvPr/>
        </p:nvSpPr>
        <p:spPr>
          <a:xfrm>
            <a:off x="9897427" y="3653314"/>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AP23110010335</a:t>
            </a:r>
            <a:endParaRPr lang="en-US" sz="1750" dirty="0"/>
          </a:p>
        </p:txBody>
      </p:sp>
      <p:sp>
        <p:nvSpPr>
          <p:cNvPr id="12" name="Shape 10"/>
          <p:cNvSpPr/>
          <p:nvPr/>
        </p:nvSpPr>
        <p:spPr>
          <a:xfrm>
            <a:off x="793790" y="4500324"/>
            <a:ext cx="6407944" cy="1367909"/>
          </a:xfrm>
          <a:prstGeom prst="roundRect">
            <a:avLst>
              <a:gd name="adj" fmla="val 6964"/>
            </a:avLst>
          </a:prstGeom>
          <a:solidFill>
            <a:srgbClr val="F9F9FF">
              <a:alpha val="95000"/>
            </a:srgbClr>
          </a:solidFill>
          <a:ln w="30480">
            <a:solidFill>
              <a:srgbClr val="B8BFDF"/>
            </a:solidFill>
            <a:prstDash val="solid"/>
          </a:ln>
        </p:spPr>
      </p:sp>
      <p:sp>
        <p:nvSpPr>
          <p:cNvPr id="13" name="Text 11"/>
          <p:cNvSpPr/>
          <p:nvPr/>
        </p:nvSpPr>
        <p:spPr>
          <a:xfrm>
            <a:off x="1051084" y="47576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Sreenidhi</a:t>
            </a:r>
            <a:endParaRPr lang="en-US" sz="2200" dirty="0"/>
          </a:p>
        </p:txBody>
      </p:sp>
      <p:sp>
        <p:nvSpPr>
          <p:cNvPr id="14" name="Text 12"/>
          <p:cNvSpPr/>
          <p:nvPr/>
        </p:nvSpPr>
        <p:spPr>
          <a:xfrm>
            <a:off x="1051084" y="5248037"/>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AP23110010422</a:t>
            </a:r>
            <a:endParaRPr lang="en-US" sz="1750" dirty="0"/>
          </a:p>
        </p:txBody>
      </p:sp>
      <p:sp>
        <p:nvSpPr>
          <p:cNvPr id="15" name="Shape 13"/>
          <p:cNvSpPr/>
          <p:nvPr/>
        </p:nvSpPr>
        <p:spPr>
          <a:xfrm>
            <a:off x="7428548" y="4500324"/>
            <a:ext cx="6407944" cy="1367909"/>
          </a:xfrm>
          <a:prstGeom prst="roundRect">
            <a:avLst>
              <a:gd name="adj" fmla="val 6964"/>
            </a:avLst>
          </a:prstGeom>
          <a:solidFill>
            <a:srgbClr val="F9F9FF">
              <a:alpha val="95000"/>
            </a:srgbClr>
          </a:solidFill>
          <a:ln w="30480">
            <a:solidFill>
              <a:srgbClr val="B8BFDF"/>
            </a:solidFill>
            <a:prstDash val="solid"/>
          </a:ln>
        </p:spPr>
      </p:sp>
      <p:sp>
        <p:nvSpPr>
          <p:cNvPr id="16" name="Text 14"/>
          <p:cNvSpPr/>
          <p:nvPr/>
        </p:nvSpPr>
        <p:spPr>
          <a:xfrm>
            <a:off x="7685842" y="47576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Vennela</a:t>
            </a:r>
            <a:endParaRPr lang="en-US" sz="2200" dirty="0"/>
          </a:p>
        </p:txBody>
      </p:sp>
      <p:sp>
        <p:nvSpPr>
          <p:cNvPr id="17" name="Text 15"/>
          <p:cNvSpPr/>
          <p:nvPr/>
        </p:nvSpPr>
        <p:spPr>
          <a:xfrm>
            <a:off x="7685842" y="5248037"/>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AP23110010058</a:t>
            </a:r>
            <a:endParaRPr lang="en-US" sz="1750" dirty="0"/>
          </a:p>
        </p:txBody>
      </p:sp>
      <p:sp>
        <p:nvSpPr>
          <p:cNvPr id="18" name="Text 16"/>
          <p:cNvSpPr/>
          <p:nvPr/>
        </p:nvSpPr>
        <p:spPr>
          <a:xfrm>
            <a:off x="793790" y="612338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9" name="Shape 1">
            <a:extLst>
              <a:ext uri="{FF2B5EF4-FFF2-40B4-BE49-F238E27FC236}">
                <a16:creationId xmlns:a16="http://schemas.microsoft.com/office/drawing/2014/main" id="{D878E594-EC65-74FE-212C-43CA6F4FCACC}"/>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8412" y="922973"/>
            <a:ext cx="5264229" cy="561023"/>
          </a:xfrm>
          <a:prstGeom prst="rect">
            <a:avLst/>
          </a:prstGeom>
          <a:noFill/>
          <a:ln/>
        </p:spPr>
        <p:txBody>
          <a:bodyPr wrap="none" lIns="0" tIns="0" rIns="0" bIns="0" rtlCol="0" anchor="t"/>
          <a:lstStyle/>
          <a:p>
            <a:pPr marL="0" indent="0" algn="l">
              <a:lnSpc>
                <a:spcPts val="4400"/>
              </a:lnSpc>
              <a:buNone/>
            </a:pPr>
            <a:r>
              <a:rPr lang="en-US" sz="3500" dirty="0">
                <a:solidFill>
                  <a:srgbClr val="1B1B27"/>
                </a:solidFill>
                <a:latin typeface="Corben" pitchFamily="34" charset="0"/>
                <a:ea typeface="Corben" pitchFamily="34" charset="-122"/>
                <a:cs typeface="Corben" pitchFamily="34" charset="-120"/>
              </a:rPr>
              <a:t>Identifying the Challenge</a:t>
            </a:r>
            <a:endParaRPr lang="en-US" sz="3500" dirty="0"/>
          </a:p>
        </p:txBody>
      </p:sp>
      <p:sp>
        <p:nvSpPr>
          <p:cNvPr id="3" name="Text 1"/>
          <p:cNvSpPr/>
          <p:nvPr/>
        </p:nvSpPr>
        <p:spPr>
          <a:xfrm>
            <a:off x="628412" y="1932861"/>
            <a:ext cx="3969306" cy="280511"/>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Corben" pitchFamily="34" charset="0"/>
                <a:ea typeface="Corben" pitchFamily="34" charset="-122"/>
                <a:cs typeface="Corben" pitchFamily="34" charset="-120"/>
              </a:rPr>
              <a:t>Problem Statement: The Manual Maze</a:t>
            </a:r>
            <a:endParaRPr lang="en-US" sz="1750" dirty="0"/>
          </a:p>
        </p:txBody>
      </p:sp>
      <p:sp>
        <p:nvSpPr>
          <p:cNvPr id="4" name="Text 2"/>
          <p:cNvSpPr/>
          <p:nvPr/>
        </p:nvSpPr>
        <p:spPr>
          <a:xfrm>
            <a:off x="628412" y="2392918"/>
            <a:ext cx="7848957" cy="1148715"/>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Our client, a prominent restaurant chain, faces an overwhelming volume of online customer reviews across various platforms. Manual analysis of this feedback is proving to be incredibly slow, highly inefficient, and prone to human bias. This directly impacts their ability to respond proactively and effectively to customer sentiment.</a:t>
            </a:r>
            <a:endParaRPr lang="en-US" sz="1400" dirty="0"/>
          </a:p>
        </p:txBody>
      </p:sp>
      <p:sp>
        <p:nvSpPr>
          <p:cNvPr id="5" name="Text 3"/>
          <p:cNvSpPr/>
          <p:nvPr/>
        </p:nvSpPr>
        <p:spPr>
          <a:xfrm>
            <a:off x="628412" y="3721179"/>
            <a:ext cx="3395663" cy="280511"/>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Corben" pitchFamily="34" charset="0"/>
                <a:ea typeface="Corben" pitchFamily="34" charset="-122"/>
                <a:cs typeface="Corben" pitchFamily="34" charset="-120"/>
              </a:rPr>
              <a:t>Our Goal: Automation for Action</a:t>
            </a:r>
            <a:endParaRPr lang="en-US" sz="1750" dirty="0"/>
          </a:p>
        </p:txBody>
      </p:sp>
      <p:sp>
        <p:nvSpPr>
          <p:cNvPr id="6" name="Text 4"/>
          <p:cNvSpPr/>
          <p:nvPr/>
        </p:nvSpPr>
        <p:spPr>
          <a:xfrm>
            <a:off x="628412" y="4181237"/>
            <a:ext cx="7848957" cy="861536"/>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An automated classification system is urgently needed to swiftly categorise feedback as either </a:t>
            </a:r>
            <a:r>
              <a:rPr lang="en-US" sz="1400" b="1" dirty="0">
                <a:solidFill>
                  <a:srgbClr val="404155"/>
                </a:solidFill>
                <a:latin typeface="Nobile" pitchFamily="34" charset="0"/>
                <a:ea typeface="Nobile" pitchFamily="34" charset="-122"/>
                <a:cs typeface="Nobile" pitchFamily="34" charset="-120"/>
              </a:rPr>
              <a:t>"Liked"</a:t>
            </a:r>
            <a:r>
              <a:rPr lang="en-US" sz="1400" dirty="0">
                <a:solidFill>
                  <a:srgbClr val="404155"/>
                </a:solidFill>
                <a:latin typeface="Nobile" pitchFamily="34" charset="0"/>
                <a:ea typeface="Nobile" pitchFamily="34" charset="-122"/>
                <a:cs typeface="Nobile" pitchFamily="34" charset="-120"/>
              </a:rPr>
              <a:t> or </a:t>
            </a:r>
            <a:r>
              <a:rPr lang="en-US" sz="1400" b="1" dirty="0">
                <a:solidFill>
                  <a:srgbClr val="404155"/>
                </a:solidFill>
                <a:latin typeface="Nobile" pitchFamily="34" charset="0"/>
                <a:ea typeface="Nobile" pitchFamily="34" charset="-122"/>
                <a:cs typeface="Nobile" pitchFamily="34" charset="-120"/>
              </a:rPr>
              <a:t>"Not Liked"</a:t>
            </a:r>
            <a:r>
              <a:rPr lang="en-US" sz="1400" dirty="0">
                <a:solidFill>
                  <a:srgbClr val="404155"/>
                </a:solidFill>
                <a:latin typeface="Nobile" pitchFamily="34" charset="0"/>
                <a:ea typeface="Nobile" pitchFamily="34" charset="-122"/>
                <a:cs typeface="Nobile" pitchFamily="34" charset="-120"/>
              </a:rPr>
              <a:t>. This will empower the restaurant to gain actionable insights and significantly improve overall service quality and customer satisfaction.</a:t>
            </a:r>
            <a:endParaRPr lang="en-US" sz="1400" dirty="0"/>
          </a:p>
        </p:txBody>
      </p:sp>
      <p:sp>
        <p:nvSpPr>
          <p:cNvPr id="7" name="Text 5"/>
          <p:cNvSpPr/>
          <p:nvPr/>
        </p:nvSpPr>
        <p:spPr>
          <a:xfrm>
            <a:off x="628412" y="5222319"/>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Corben" pitchFamily="34" charset="0"/>
                <a:ea typeface="Corben" pitchFamily="34" charset="-122"/>
                <a:cs typeface="Corben" pitchFamily="34" charset="-120"/>
              </a:rPr>
              <a:t>Project Objectives</a:t>
            </a:r>
            <a:endParaRPr lang="en-US" sz="1750" dirty="0"/>
          </a:p>
        </p:txBody>
      </p:sp>
      <p:sp>
        <p:nvSpPr>
          <p:cNvPr id="8" name="Text 6"/>
          <p:cNvSpPr/>
          <p:nvPr/>
        </p:nvSpPr>
        <p:spPr>
          <a:xfrm>
            <a:off x="628412" y="5682377"/>
            <a:ext cx="7848957" cy="574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Natural Language Processing: To proficiently analyse customer reviews utilising advanced Natural Language Processing (NLP) techniques.</a:t>
            </a:r>
            <a:endParaRPr lang="en-US" sz="1400" dirty="0"/>
          </a:p>
        </p:txBody>
      </p:sp>
      <p:sp>
        <p:nvSpPr>
          <p:cNvPr id="9" name="Text 7"/>
          <p:cNvSpPr/>
          <p:nvPr/>
        </p:nvSpPr>
        <p:spPr>
          <a:xfrm>
            <a:off x="628412" y="6319480"/>
            <a:ext cx="7848957" cy="2871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Sentiment Classification: To accurately classify review sentiment as positive or negative.</a:t>
            </a:r>
            <a:endParaRPr lang="en-US" sz="1400" dirty="0"/>
          </a:p>
        </p:txBody>
      </p:sp>
      <p:sp>
        <p:nvSpPr>
          <p:cNvPr id="10" name="Text 8"/>
          <p:cNvSpPr/>
          <p:nvPr/>
        </p:nvSpPr>
        <p:spPr>
          <a:xfrm>
            <a:off x="628412" y="6669405"/>
            <a:ext cx="7848957" cy="574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Actionable Insights: To provide clear, data-driven insights that empower the restaurant to enhance the customer experience.</a:t>
            </a:r>
            <a:endParaRPr lang="en-US" sz="1400" dirty="0"/>
          </a:p>
        </p:txBody>
      </p:sp>
      <p:pic>
        <p:nvPicPr>
          <p:cNvPr id="11" name="Image 0" descr="preencoded.png"/>
          <p:cNvPicPr>
            <a:picLocks noChangeAspect="1"/>
          </p:cNvPicPr>
          <p:nvPr/>
        </p:nvPicPr>
        <p:blipFill>
          <a:blip r:embed="rId3"/>
          <a:stretch>
            <a:fillRect/>
          </a:stretch>
        </p:blipFill>
        <p:spPr>
          <a:xfrm>
            <a:off x="8922901" y="1955244"/>
            <a:ext cx="5086588" cy="5086588"/>
          </a:xfrm>
          <a:prstGeom prst="rect">
            <a:avLst/>
          </a:prstGeom>
        </p:spPr>
      </p:pic>
      <p:sp>
        <p:nvSpPr>
          <p:cNvPr id="12" name="Shape 1">
            <a:extLst>
              <a:ext uri="{FF2B5EF4-FFF2-40B4-BE49-F238E27FC236}">
                <a16:creationId xmlns:a16="http://schemas.microsoft.com/office/drawing/2014/main" id="{28DA6348-2FE4-8F97-F63C-3BE37AEEE759}"/>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4365" y="498396"/>
            <a:ext cx="7440097" cy="566380"/>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Our Strategic Solution &amp; Workflow</a:t>
            </a:r>
            <a:endParaRPr lang="en-US" sz="3550" dirty="0"/>
          </a:p>
        </p:txBody>
      </p:sp>
      <p:sp>
        <p:nvSpPr>
          <p:cNvPr id="3" name="Text 1"/>
          <p:cNvSpPr/>
          <p:nvPr/>
        </p:nvSpPr>
        <p:spPr>
          <a:xfrm>
            <a:off x="634365" y="1137166"/>
            <a:ext cx="5217319" cy="283131"/>
          </a:xfrm>
          <a:prstGeom prst="rect">
            <a:avLst/>
          </a:prstGeom>
          <a:noFill/>
          <a:ln/>
        </p:spPr>
        <p:txBody>
          <a:bodyPr wrap="none" lIns="0" tIns="0" rIns="0" bIns="0" rtlCol="0" anchor="t"/>
          <a:lstStyle/>
          <a:p>
            <a:pPr marL="0" indent="0" algn="l">
              <a:lnSpc>
                <a:spcPts val="2200"/>
              </a:lnSpc>
              <a:buNone/>
            </a:pPr>
            <a:r>
              <a:rPr lang="en-US" sz="1750" dirty="0">
                <a:solidFill>
                  <a:srgbClr val="1B1B27"/>
                </a:solidFill>
                <a:latin typeface="Corben" pitchFamily="34" charset="0"/>
                <a:ea typeface="Corben" pitchFamily="34" charset="-122"/>
                <a:cs typeface="Corben" pitchFamily="34" charset="-120"/>
              </a:rPr>
              <a:t>Proposed Solution: Leveraging Machine Learning</a:t>
            </a:r>
            <a:endParaRPr lang="en-US" sz="1750" dirty="0"/>
          </a:p>
        </p:txBody>
      </p:sp>
      <p:sp>
        <p:nvSpPr>
          <p:cNvPr id="4" name="Text 2"/>
          <p:cNvSpPr/>
          <p:nvPr/>
        </p:nvSpPr>
        <p:spPr>
          <a:xfrm>
            <a:off x="634365" y="1692116"/>
            <a:ext cx="13361670"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Implement robust text preprocessing techniques to clean and normalise review data.</a:t>
            </a:r>
            <a:endParaRPr lang="en-US" sz="1400" dirty="0"/>
          </a:p>
        </p:txBody>
      </p:sp>
      <p:sp>
        <p:nvSpPr>
          <p:cNvPr id="5" name="Text 3"/>
          <p:cNvSpPr/>
          <p:nvPr/>
        </p:nvSpPr>
        <p:spPr>
          <a:xfrm>
            <a:off x="634365" y="2045375"/>
            <a:ext cx="13361670"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Convert processed text into numerical features using TF-IDF (Term Frequency-Inverse Document Frequency) vectorisation.</a:t>
            </a:r>
            <a:endParaRPr lang="en-US" sz="1400" dirty="0"/>
          </a:p>
        </p:txBody>
      </p:sp>
      <p:sp>
        <p:nvSpPr>
          <p:cNvPr id="6" name="Text 4"/>
          <p:cNvSpPr/>
          <p:nvPr/>
        </p:nvSpPr>
        <p:spPr>
          <a:xfrm>
            <a:off x="634365" y="2398633"/>
            <a:ext cx="13361670"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Train a supervised Machine Learning classifier to learn patterns between text features and sentiment labels.</a:t>
            </a:r>
            <a:endParaRPr lang="en-US" sz="1400" dirty="0"/>
          </a:p>
        </p:txBody>
      </p:sp>
      <p:pic>
        <p:nvPicPr>
          <p:cNvPr id="7" name="Image 0" descr="preencoded.png"/>
          <p:cNvPicPr>
            <a:picLocks noChangeAspect="1"/>
          </p:cNvPicPr>
          <p:nvPr/>
        </p:nvPicPr>
        <p:blipFill>
          <a:blip r:embed="rId3"/>
          <a:stretch>
            <a:fillRect/>
          </a:stretch>
        </p:blipFill>
        <p:spPr>
          <a:xfrm>
            <a:off x="848320" y="2892385"/>
            <a:ext cx="12933640" cy="4853226"/>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3726" y="4128589"/>
            <a:ext cx="668065" cy="668065"/>
          </a:xfrm>
          <a:prstGeom prst="rect">
            <a:avLst/>
          </a:prstGeom>
        </p:spPr>
      </p:pic>
      <p:sp>
        <p:nvSpPr>
          <p:cNvPr id="9" name="Text 5"/>
          <p:cNvSpPr/>
          <p:nvPr/>
        </p:nvSpPr>
        <p:spPr>
          <a:xfrm>
            <a:off x="11298522" y="6567446"/>
            <a:ext cx="1950751" cy="37578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Prediction</a:t>
            </a:r>
            <a:endParaRPr lang="en-US" sz="1350" dirty="0"/>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7980" y="4129841"/>
            <a:ext cx="668065" cy="668066"/>
          </a:xfrm>
          <a:prstGeom prst="rect">
            <a:avLst/>
          </a:prstGeom>
        </p:spPr>
      </p:pic>
      <p:sp>
        <p:nvSpPr>
          <p:cNvPr id="11" name="Text 6"/>
          <p:cNvSpPr/>
          <p:nvPr/>
        </p:nvSpPr>
        <p:spPr>
          <a:xfrm>
            <a:off x="8840040" y="6379552"/>
            <a:ext cx="1950752" cy="751574"/>
          </a:xfrm>
          <a:prstGeom prst="rect">
            <a:avLst/>
          </a:prstGeom>
          <a:noFill/>
          <a:ln/>
        </p:spPr>
        <p:txBody>
          <a:bodyPr wrap="squar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Model Training</a:t>
            </a:r>
            <a:endParaRPr lang="en-US" sz="13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2860" y="4129841"/>
            <a:ext cx="668065" cy="668066"/>
          </a:xfrm>
          <a:prstGeom prst="rect">
            <a:avLst/>
          </a:prstGeom>
        </p:spPr>
      </p:pic>
      <p:sp>
        <p:nvSpPr>
          <p:cNvPr id="13" name="Text 7"/>
          <p:cNvSpPr/>
          <p:nvPr/>
        </p:nvSpPr>
        <p:spPr>
          <a:xfrm>
            <a:off x="6394920" y="6567446"/>
            <a:ext cx="1950751" cy="37578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TF-IDF</a:t>
            </a:r>
            <a:endParaRPr lang="en-US" sz="1350" dirty="0"/>
          </a:p>
        </p:txBody>
      </p:sp>
      <p:pic>
        <p:nvPicPr>
          <p:cNvPr id="1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7740" y="4129841"/>
            <a:ext cx="668065" cy="668066"/>
          </a:xfrm>
          <a:prstGeom prst="rect">
            <a:avLst/>
          </a:prstGeom>
        </p:spPr>
      </p:pic>
      <p:sp>
        <p:nvSpPr>
          <p:cNvPr id="15" name="Text 8"/>
          <p:cNvSpPr/>
          <p:nvPr/>
        </p:nvSpPr>
        <p:spPr>
          <a:xfrm>
            <a:off x="3949801" y="6567446"/>
            <a:ext cx="1950751" cy="37578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Text Cleaning</a:t>
            </a:r>
            <a:endParaRPr lang="en-US" sz="1350" dirty="0"/>
          </a:p>
        </p:txBody>
      </p:sp>
      <p:pic>
        <p:nvPicPr>
          <p:cNvPr id="16"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9259" y="4129841"/>
            <a:ext cx="668066" cy="668066"/>
          </a:xfrm>
          <a:prstGeom prst="rect">
            <a:avLst/>
          </a:prstGeom>
        </p:spPr>
      </p:pic>
      <p:sp>
        <p:nvSpPr>
          <p:cNvPr id="17" name="Text 9"/>
          <p:cNvSpPr/>
          <p:nvPr/>
        </p:nvSpPr>
        <p:spPr>
          <a:xfrm>
            <a:off x="1451236" y="6567446"/>
            <a:ext cx="1950751" cy="375787"/>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Corben" pitchFamily="34" charset="0"/>
                <a:ea typeface="Corben" pitchFamily="34" charset="-122"/>
                <a:cs typeface="Corben" pitchFamily="34" charset="-120"/>
              </a:rPr>
              <a:t>Review Text</a:t>
            </a:r>
            <a:endParaRPr lang="en-US" sz="1350" dirty="0"/>
          </a:p>
        </p:txBody>
      </p:sp>
      <p:sp>
        <p:nvSpPr>
          <p:cNvPr id="18" name="Text 10"/>
          <p:cNvSpPr/>
          <p:nvPr/>
        </p:nvSpPr>
        <p:spPr>
          <a:xfrm>
            <a:off x="634365" y="7949446"/>
            <a:ext cx="13361670" cy="289917"/>
          </a:xfrm>
          <a:prstGeom prst="rect">
            <a:avLst/>
          </a:prstGeom>
          <a:noFill/>
          <a:ln/>
        </p:spPr>
        <p:txBody>
          <a:bodyPr wrap="non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This systematic approach ensures efficient and accurate sentiment analysis.</a:t>
            </a:r>
            <a:endParaRPr lang="en-US" sz="1400" dirty="0"/>
          </a:p>
        </p:txBody>
      </p:sp>
      <p:sp>
        <p:nvSpPr>
          <p:cNvPr id="19" name="Shape 1">
            <a:extLst>
              <a:ext uri="{FF2B5EF4-FFF2-40B4-BE49-F238E27FC236}">
                <a16:creationId xmlns:a16="http://schemas.microsoft.com/office/drawing/2014/main" id="{C0F2EE21-ACDC-AF90-7FD6-092AF0DA50E2}"/>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4227" y="380405"/>
            <a:ext cx="5100995" cy="432316"/>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Corben" pitchFamily="34" charset="0"/>
                <a:ea typeface="Corben" pitchFamily="34" charset="-122"/>
                <a:cs typeface="Corben" pitchFamily="34" charset="-120"/>
              </a:rPr>
              <a:t>Dataset &amp; Methodological Steps</a:t>
            </a:r>
            <a:endParaRPr lang="en-US" sz="2700" dirty="0"/>
          </a:p>
        </p:txBody>
      </p:sp>
      <p:sp>
        <p:nvSpPr>
          <p:cNvPr id="3" name="Text 1"/>
          <p:cNvSpPr/>
          <p:nvPr/>
        </p:nvSpPr>
        <p:spPr>
          <a:xfrm>
            <a:off x="484227" y="1158597"/>
            <a:ext cx="3062407" cy="216218"/>
          </a:xfrm>
          <a:prstGeom prst="rect">
            <a:avLst/>
          </a:prstGeom>
          <a:noFill/>
          <a:ln/>
        </p:spPr>
        <p:txBody>
          <a:bodyPr wrap="none" lIns="0" tIns="0" rIns="0" bIns="0" rtlCol="0" anchor="t"/>
          <a:lstStyle/>
          <a:p>
            <a:pPr marL="0" indent="0" algn="l">
              <a:lnSpc>
                <a:spcPts val="1700"/>
              </a:lnSpc>
              <a:buNone/>
            </a:pPr>
            <a:r>
              <a:rPr lang="en-US" sz="1350" dirty="0">
                <a:solidFill>
                  <a:srgbClr val="1B1B27"/>
                </a:solidFill>
                <a:latin typeface="Corben" pitchFamily="34" charset="0"/>
                <a:ea typeface="Corben" pitchFamily="34" charset="-122"/>
                <a:cs typeface="Corben" pitchFamily="34" charset="-120"/>
              </a:rPr>
              <a:t>Our Dataset: Restaurant_Reviews.tsv</a:t>
            </a:r>
            <a:endParaRPr lang="en-US" sz="1350" dirty="0"/>
          </a:p>
        </p:txBody>
      </p:sp>
      <p:sp>
        <p:nvSpPr>
          <p:cNvPr id="4" name="Text 2"/>
          <p:cNvSpPr/>
          <p:nvPr/>
        </p:nvSpPr>
        <p:spPr>
          <a:xfrm>
            <a:off x="484227" y="1513165"/>
            <a:ext cx="6662261" cy="221337"/>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404155"/>
                </a:solidFill>
                <a:latin typeface="Nobile" pitchFamily="34" charset="0"/>
                <a:ea typeface="Nobile" pitchFamily="34" charset="-122"/>
                <a:cs typeface="Nobile" pitchFamily="34" charset="-120"/>
              </a:rPr>
              <a:t>Source: A curated collection of real-world restaurant reviews.</a:t>
            </a:r>
            <a:endParaRPr lang="en-US" sz="1050" dirty="0"/>
          </a:p>
        </p:txBody>
      </p:sp>
      <p:sp>
        <p:nvSpPr>
          <p:cNvPr id="5" name="Text 3"/>
          <p:cNvSpPr/>
          <p:nvPr/>
        </p:nvSpPr>
        <p:spPr>
          <a:xfrm>
            <a:off x="484227" y="1782842"/>
            <a:ext cx="6662261" cy="221337"/>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404155"/>
                </a:solidFill>
                <a:latin typeface="Nobile" pitchFamily="34" charset="0"/>
                <a:ea typeface="Nobile" pitchFamily="34" charset="-122"/>
                <a:cs typeface="Nobile" pitchFamily="34" charset="-120"/>
              </a:rPr>
              <a:t>Input Feature: "Review" – The raw textual feedback from customers.</a:t>
            </a:r>
            <a:endParaRPr lang="en-US" sz="1050" dirty="0"/>
          </a:p>
        </p:txBody>
      </p:sp>
      <p:sp>
        <p:nvSpPr>
          <p:cNvPr id="6" name="Text 4"/>
          <p:cNvSpPr/>
          <p:nvPr/>
        </p:nvSpPr>
        <p:spPr>
          <a:xfrm>
            <a:off x="484227" y="2052518"/>
            <a:ext cx="6662261" cy="221337"/>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404155"/>
                </a:solidFill>
                <a:latin typeface="Nobile" pitchFamily="34" charset="0"/>
                <a:ea typeface="Nobile" pitchFamily="34" charset="-122"/>
                <a:cs typeface="Nobile" pitchFamily="34" charset="-120"/>
              </a:rPr>
              <a:t>Output Label: "Liked" – A binary indicator (1 for positive, 0 for negative sentiment).</a:t>
            </a:r>
            <a:endParaRPr lang="en-US" sz="1050" dirty="0"/>
          </a:p>
        </p:txBody>
      </p:sp>
      <p:pic>
        <p:nvPicPr>
          <p:cNvPr id="7" name="Image 0" descr="preencoded.png"/>
          <p:cNvPicPr>
            <a:picLocks noChangeAspect="1"/>
          </p:cNvPicPr>
          <p:nvPr/>
        </p:nvPicPr>
        <p:blipFill>
          <a:blip r:embed="rId3"/>
          <a:stretch>
            <a:fillRect/>
          </a:stretch>
        </p:blipFill>
        <p:spPr>
          <a:xfrm>
            <a:off x="484227" y="2429470"/>
            <a:ext cx="6662261" cy="6662261"/>
          </a:xfrm>
          <a:prstGeom prst="rect">
            <a:avLst/>
          </a:prstGeom>
        </p:spPr>
      </p:pic>
      <p:sp>
        <p:nvSpPr>
          <p:cNvPr id="8" name="Text 5"/>
          <p:cNvSpPr/>
          <p:nvPr/>
        </p:nvSpPr>
        <p:spPr>
          <a:xfrm>
            <a:off x="7491532" y="1158597"/>
            <a:ext cx="3158252" cy="216218"/>
          </a:xfrm>
          <a:prstGeom prst="rect">
            <a:avLst/>
          </a:prstGeom>
          <a:noFill/>
          <a:ln/>
        </p:spPr>
        <p:txBody>
          <a:bodyPr wrap="none" lIns="0" tIns="0" rIns="0" bIns="0" rtlCol="0" anchor="t"/>
          <a:lstStyle/>
          <a:p>
            <a:pPr marL="0" indent="0" algn="l">
              <a:lnSpc>
                <a:spcPts val="1700"/>
              </a:lnSpc>
              <a:buNone/>
            </a:pPr>
            <a:r>
              <a:rPr lang="en-US" sz="1350" dirty="0">
                <a:solidFill>
                  <a:srgbClr val="1B1B27"/>
                </a:solidFill>
                <a:latin typeface="Corben" pitchFamily="34" charset="0"/>
                <a:ea typeface="Corben" pitchFamily="34" charset="-122"/>
                <a:cs typeface="Corben" pitchFamily="34" charset="-120"/>
              </a:rPr>
              <a:t>Methodology: From Raw Text to Insight</a:t>
            </a:r>
            <a:endParaRPr lang="en-US" sz="1350" dirty="0"/>
          </a:p>
        </p:txBody>
      </p:sp>
      <p:pic>
        <p:nvPicPr>
          <p:cNvPr id="9" name="Image 1" descr="preencoded.png"/>
          <p:cNvPicPr>
            <a:picLocks noChangeAspect="1"/>
          </p:cNvPicPr>
          <p:nvPr/>
        </p:nvPicPr>
        <p:blipFill>
          <a:blip r:embed="rId4"/>
          <a:stretch>
            <a:fillRect/>
          </a:stretch>
        </p:blipFill>
        <p:spPr>
          <a:xfrm>
            <a:off x="7491532" y="1530429"/>
            <a:ext cx="415052" cy="1143000"/>
          </a:xfrm>
          <a:prstGeom prst="rect">
            <a:avLst/>
          </a:prstGeom>
        </p:spPr>
      </p:pic>
      <p:sp>
        <p:nvSpPr>
          <p:cNvPr id="10" name="Text 6"/>
          <p:cNvSpPr/>
          <p:nvPr/>
        </p:nvSpPr>
        <p:spPr>
          <a:xfrm>
            <a:off x="8044934" y="1668780"/>
            <a:ext cx="2047994" cy="216218"/>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1. Data Import &amp; Libraries</a:t>
            </a:r>
            <a:endParaRPr lang="en-US" sz="1350" dirty="0"/>
          </a:p>
        </p:txBody>
      </p:sp>
      <p:sp>
        <p:nvSpPr>
          <p:cNvPr id="11" name="Text 7"/>
          <p:cNvSpPr/>
          <p:nvPr/>
        </p:nvSpPr>
        <p:spPr>
          <a:xfrm>
            <a:off x="8044934" y="2023348"/>
            <a:ext cx="6108859" cy="221337"/>
          </a:xfrm>
          <a:prstGeom prst="rect">
            <a:avLst/>
          </a:prstGeom>
          <a:noFill/>
          <a:ln/>
        </p:spPr>
        <p:txBody>
          <a:bodyPr wrap="none" lIns="0" tIns="0" rIns="0" bIns="0" rtlCol="0" anchor="t"/>
          <a:lstStyle/>
          <a:p>
            <a:pPr marL="0" indent="0" algn="l">
              <a:lnSpc>
                <a:spcPts val="1700"/>
              </a:lnSpc>
              <a:buNone/>
            </a:pPr>
            <a:r>
              <a:rPr lang="en-US" sz="1050" dirty="0">
                <a:solidFill>
                  <a:srgbClr val="404155"/>
                </a:solidFill>
                <a:latin typeface="Nobile" pitchFamily="34" charset="0"/>
                <a:ea typeface="Nobile" pitchFamily="34" charset="-122"/>
                <a:cs typeface="Nobile" pitchFamily="34" charset="-120"/>
              </a:rPr>
              <a:t>Loading the dataset and essential Python libraries.</a:t>
            </a:r>
            <a:endParaRPr lang="en-US" sz="1050" dirty="0"/>
          </a:p>
        </p:txBody>
      </p:sp>
      <p:pic>
        <p:nvPicPr>
          <p:cNvPr id="12" name="Image 2" descr="preencoded.png"/>
          <p:cNvPicPr>
            <a:picLocks noChangeAspect="1"/>
          </p:cNvPicPr>
          <p:nvPr/>
        </p:nvPicPr>
        <p:blipFill>
          <a:blip r:embed="rId4"/>
          <a:stretch>
            <a:fillRect/>
          </a:stretch>
        </p:blipFill>
        <p:spPr>
          <a:xfrm>
            <a:off x="7699058" y="2521387"/>
            <a:ext cx="415052" cy="1143000"/>
          </a:xfrm>
          <a:prstGeom prst="rect">
            <a:avLst/>
          </a:prstGeom>
        </p:spPr>
      </p:pic>
      <p:sp>
        <p:nvSpPr>
          <p:cNvPr id="13" name="Text 8"/>
          <p:cNvSpPr/>
          <p:nvPr/>
        </p:nvSpPr>
        <p:spPr>
          <a:xfrm>
            <a:off x="8252460" y="2659737"/>
            <a:ext cx="1890355" cy="216218"/>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2. Preprocessing: NLTK</a:t>
            </a:r>
            <a:endParaRPr lang="en-US" sz="1350" dirty="0"/>
          </a:p>
        </p:txBody>
      </p:sp>
      <p:sp>
        <p:nvSpPr>
          <p:cNvPr id="14" name="Text 9"/>
          <p:cNvSpPr/>
          <p:nvPr/>
        </p:nvSpPr>
        <p:spPr>
          <a:xfrm>
            <a:off x="8252460" y="3014305"/>
            <a:ext cx="5901333" cy="221337"/>
          </a:xfrm>
          <a:prstGeom prst="rect">
            <a:avLst/>
          </a:prstGeom>
          <a:noFill/>
          <a:ln/>
        </p:spPr>
        <p:txBody>
          <a:bodyPr wrap="none" lIns="0" tIns="0" rIns="0" bIns="0" rtlCol="0" anchor="t"/>
          <a:lstStyle/>
          <a:p>
            <a:pPr marL="0" indent="0" algn="l">
              <a:lnSpc>
                <a:spcPts val="1700"/>
              </a:lnSpc>
              <a:buNone/>
            </a:pPr>
            <a:r>
              <a:rPr lang="en-US" sz="1050" dirty="0">
                <a:solidFill>
                  <a:srgbClr val="404155"/>
                </a:solidFill>
                <a:latin typeface="Nobile" pitchFamily="34" charset="0"/>
                <a:ea typeface="Nobile" pitchFamily="34" charset="-122"/>
                <a:cs typeface="Nobile" pitchFamily="34" charset="-120"/>
              </a:rPr>
              <a:t>Stopword removal and stemming to refine text using Natural Language Toolkit (NLTK).</a:t>
            </a:r>
            <a:endParaRPr lang="en-US" sz="1050" dirty="0"/>
          </a:p>
        </p:txBody>
      </p:sp>
      <p:pic>
        <p:nvPicPr>
          <p:cNvPr id="15" name="Image 3" descr="preencoded.png"/>
          <p:cNvPicPr>
            <a:picLocks noChangeAspect="1"/>
          </p:cNvPicPr>
          <p:nvPr/>
        </p:nvPicPr>
        <p:blipFill>
          <a:blip r:embed="rId4"/>
          <a:stretch>
            <a:fillRect/>
          </a:stretch>
        </p:blipFill>
        <p:spPr>
          <a:xfrm>
            <a:off x="7906583" y="3512344"/>
            <a:ext cx="415052" cy="1143000"/>
          </a:xfrm>
          <a:prstGeom prst="rect">
            <a:avLst/>
          </a:prstGeom>
        </p:spPr>
      </p:pic>
      <p:sp>
        <p:nvSpPr>
          <p:cNvPr id="16" name="Text 10"/>
          <p:cNvSpPr/>
          <p:nvPr/>
        </p:nvSpPr>
        <p:spPr>
          <a:xfrm>
            <a:off x="8459986" y="3650694"/>
            <a:ext cx="1892141" cy="216218"/>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3. TF-IDF Vectorization</a:t>
            </a:r>
            <a:endParaRPr lang="en-US" sz="1350" dirty="0"/>
          </a:p>
        </p:txBody>
      </p:sp>
      <p:sp>
        <p:nvSpPr>
          <p:cNvPr id="17" name="Text 11"/>
          <p:cNvSpPr/>
          <p:nvPr/>
        </p:nvSpPr>
        <p:spPr>
          <a:xfrm>
            <a:off x="8459986" y="4005263"/>
            <a:ext cx="5693807" cy="221337"/>
          </a:xfrm>
          <a:prstGeom prst="rect">
            <a:avLst/>
          </a:prstGeom>
          <a:noFill/>
          <a:ln/>
        </p:spPr>
        <p:txBody>
          <a:bodyPr wrap="none" lIns="0" tIns="0" rIns="0" bIns="0" rtlCol="0" anchor="t"/>
          <a:lstStyle/>
          <a:p>
            <a:pPr marL="0" indent="0" algn="l">
              <a:lnSpc>
                <a:spcPts val="1700"/>
              </a:lnSpc>
              <a:buNone/>
            </a:pPr>
            <a:r>
              <a:rPr lang="en-US" sz="1050" dirty="0">
                <a:solidFill>
                  <a:srgbClr val="404155"/>
                </a:solidFill>
                <a:latin typeface="Nobile" pitchFamily="34" charset="0"/>
                <a:ea typeface="Nobile" pitchFamily="34" charset="-122"/>
                <a:cs typeface="Nobile" pitchFamily="34" charset="-120"/>
              </a:rPr>
              <a:t>Transforming text into numerical vectors, ready for machine learning.</a:t>
            </a:r>
            <a:endParaRPr lang="en-US" sz="1050" dirty="0"/>
          </a:p>
        </p:txBody>
      </p:sp>
      <p:pic>
        <p:nvPicPr>
          <p:cNvPr id="18" name="Image 4" descr="preencoded.png"/>
          <p:cNvPicPr>
            <a:picLocks noChangeAspect="1"/>
          </p:cNvPicPr>
          <p:nvPr/>
        </p:nvPicPr>
        <p:blipFill>
          <a:blip r:embed="rId4"/>
          <a:stretch>
            <a:fillRect/>
          </a:stretch>
        </p:blipFill>
        <p:spPr>
          <a:xfrm>
            <a:off x="8114109" y="4503301"/>
            <a:ext cx="415052" cy="1143000"/>
          </a:xfrm>
          <a:prstGeom prst="rect">
            <a:avLst/>
          </a:prstGeom>
        </p:spPr>
      </p:pic>
      <p:sp>
        <p:nvSpPr>
          <p:cNvPr id="19" name="Text 12"/>
          <p:cNvSpPr/>
          <p:nvPr/>
        </p:nvSpPr>
        <p:spPr>
          <a:xfrm>
            <a:off x="8667512" y="4641652"/>
            <a:ext cx="1729383" cy="216218"/>
          </a:xfrm>
          <a:prstGeom prst="rect">
            <a:avLst/>
          </a:prstGeom>
          <a:noFill/>
          <a:ln/>
        </p:spPr>
        <p:txBody>
          <a:bodyPr wrap="none" lIns="0" tIns="0" rIns="0" bIns="0" rtlCol="0" anchor="t"/>
          <a:lstStyle/>
          <a:p>
            <a:pPr marL="0" indent="0" algn="l">
              <a:lnSpc>
                <a:spcPts val="1700"/>
              </a:lnSpc>
              <a:buNone/>
            </a:pPr>
            <a:r>
              <a:rPr lang="en-US" sz="1350" dirty="0">
                <a:solidFill>
                  <a:srgbClr val="404155"/>
                </a:solidFill>
                <a:latin typeface="Corben" pitchFamily="34" charset="0"/>
                <a:ea typeface="Corben" pitchFamily="34" charset="-122"/>
                <a:cs typeface="Corben" pitchFamily="34" charset="-120"/>
              </a:rPr>
              <a:t>4. Train-Test Split</a:t>
            </a:r>
            <a:endParaRPr lang="en-US" sz="1350" dirty="0"/>
          </a:p>
        </p:txBody>
      </p:sp>
      <p:sp>
        <p:nvSpPr>
          <p:cNvPr id="20" name="Text 13"/>
          <p:cNvSpPr/>
          <p:nvPr/>
        </p:nvSpPr>
        <p:spPr>
          <a:xfrm>
            <a:off x="8667512" y="4996220"/>
            <a:ext cx="5486281" cy="221337"/>
          </a:xfrm>
          <a:prstGeom prst="rect">
            <a:avLst/>
          </a:prstGeom>
          <a:noFill/>
          <a:ln/>
        </p:spPr>
        <p:txBody>
          <a:bodyPr wrap="none" lIns="0" tIns="0" rIns="0" bIns="0" rtlCol="0" anchor="t"/>
          <a:lstStyle/>
          <a:p>
            <a:pPr marL="0" indent="0" algn="l">
              <a:lnSpc>
                <a:spcPts val="1700"/>
              </a:lnSpc>
              <a:buNone/>
            </a:pPr>
            <a:r>
              <a:rPr lang="en-US" sz="1050" dirty="0">
                <a:solidFill>
                  <a:srgbClr val="404155"/>
                </a:solidFill>
                <a:latin typeface="Nobile" pitchFamily="34" charset="0"/>
                <a:ea typeface="Nobile" pitchFamily="34" charset="-122"/>
                <a:cs typeface="Nobile" pitchFamily="34" charset="-120"/>
              </a:rPr>
              <a:t>Dividing data into 80% for training and 20% for testing to ensure model validity.</a:t>
            </a:r>
            <a:endParaRPr lang="en-US" sz="1050" dirty="0"/>
          </a:p>
        </p:txBody>
      </p:sp>
      <p:sp>
        <p:nvSpPr>
          <p:cNvPr id="21" name="Shape 1">
            <a:extLst>
              <a:ext uri="{FF2B5EF4-FFF2-40B4-BE49-F238E27FC236}">
                <a16:creationId xmlns:a16="http://schemas.microsoft.com/office/drawing/2014/main" id="{BA85F2BC-DD45-FBBC-D35B-58671E2A415E}"/>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5453" y="601385"/>
            <a:ext cx="6551295" cy="683538"/>
          </a:xfrm>
          <a:prstGeom prst="rect">
            <a:avLst/>
          </a:prstGeom>
          <a:noFill/>
          <a:ln/>
        </p:spPr>
        <p:txBody>
          <a:bodyPr wrap="none" lIns="0" tIns="0" rIns="0" bIns="0" rtlCol="0" anchor="t"/>
          <a:lstStyle/>
          <a:p>
            <a:pPr marL="0" indent="0" algn="l">
              <a:lnSpc>
                <a:spcPts val="5350"/>
              </a:lnSpc>
              <a:buNone/>
            </a:pPr>
            <a:r>
              <a:rPr lang="en-US" sz="4300" dirty="0">
                <a:solidFill>
                  <a:srgbClr val="1B1B27"/>
                </a:solidFill>
                <a:latin typeface="Corben" pitchFamily="34" charset="0"/>
                <a:ea typeface="Corben" pitchFamily="34" charset="-122"/>
                <a:cs typeface="Corben" pitchFamily="34" charset="-120"/>
              </a:rPr>
              <a:t>Core Technologies &amp; Tools</a:t>
            </a:r>
            <a:endParaRPr lang="en-US" sz="4300" dirty="0"/>
          </a:p>
        </p:txBody>
      </p:sp>
      <p:sp>
        <p:nvSpPr>
          <p:cNvPr id="3" name="Shape 1"/>
          <p:cNvSpPr/>
          <p:nvPr/>
        </p:nvSpPr>
        <p:spPr>
          <a:xfrm>
            <a:off x="765453" y="1722358"/>
            <a:ext cx="492085" cy="492085"/>
          </a:xfrm>
          <a:prstGeom prst="roundRect">
            <a:avLst>
              <a:gd name="adj" fmla="val 18669"/>
            </a:avLst>
          </a:prstGeom>
          <a:solidFill>
            <a:srgbClr val="D2D9F9"/>
          </a:solidFill>
          <a:ln w="7620">
            <a:solidFill>
              <a:srgbClr val="B8BFDF"/>
            </a:solidFill>
            <a:prstDash val="solid"/>
          </a:ln>
        </p:spPr>
      </p:sp>
      <p:sp>
        <p:nvSpPr>
          <p:cNvPr id="4" name="Text 2"/>
          <p:cNvSpPr/>
          <p:nvPr/>
        </p:nvSpPr>
        <p:spPr>
          <a:xfrm>
            <a:off x="1476256" y="1797487"/>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Python</a:t>
            </a:r>
            <a:endParaRPr lang="en-US" sz="2150" dirty="0"/>
          </a:p>
        </p:txBody>
      </p:sp>
      <p:sp>
        <p:nvSpPr>
          <p:cNvPr id="5" name="Text 3"/>
          <p:cNvSpPr/>
          <p:nvPr/>
        </p:nvSpPr>
        <p:spPr>
          <a:xfrm>
            <a:off x="1476256" y="2270403"/>
            <a:ext cx="3473410" cy="699849"/>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The foundational programming language for our entire project.</a:t>
            </a:r>
            <a:endParaRPr lang="en-US" sz="1700" dirty="0"/>
          </a:p>
        </p:txBody>
      </p:sp>
      <p:sp>
        <p:nvSpPr>
          <p:cNvPr id="6" name="Shape 4"/>
          <p:cNvSpPr/>
          <p:nvPr/>
        </p:nvSpPr>
        <p:spPr>
          <a:xfrm>
            <a:off x="5223034" y="1722358"/>
            <a:ext cx="492085" cy="492085"/>
          </a:xfrm>
          <a:prstGeom prst="roundRect">
            <a:avLst>
              <a:gd name="adj" fmla="val 18669"/>
            </a:avLst>
          </a:prstGeom>
          <a:solidFill>
            <a:srgbClr val="D2D9F9"/>
          </a:solidFill>
          <a:ln w="7620">
            <a:solidFill>
              <a:srgbClr val="B8BFDF"/>
            </a:solidFill>
            <a:prstDash val="solid"/>
          </a:ln>
        </p:spPr>
      </p:sp>
      <p:sp>
        <p:nvSpPr>
          <p:cNvPr id="7" name="Text 5"/>
          <p:cNvSpPr/>
          <p:nvPr/>
        </p:nvSpPr>
        <p:spPr>
          <a:xfrm>
            <a:off x="5933837" y="1797487"/>
            <a:ext cx="2799040"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Jupyter / Google Colab</a:t>
            </a:r>
            <a:endParaRPr lang="en-US" sz="2150" dirty="0"/>
          </a:p>
        </p:txBody>
      </p:sp>
      <p:sp>
        <p:nvSpPr>
          <p:cNvPr id="8" name="Text 6"/>
          <p:cNvSpPr/>
          <p:nvPr/>
        </p:nvSpPr>
        <p:spPr>
          <a:xfrm>
            <a:off x="5933837" y="2270403"/>
            <a:ext cx="3473410" cy="1049774"/>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Interactive environments for development, experimentation, and collaboration.</a:t>
            </a:r>
            <a:endParaRPr lang="en-US" sz="1700" dirty="0"/>
          </a:p>
        </p:txBody>
      </p:sp>
      <p:sp>
        <p:nvSpPr>
          <p:cNvPr id="9" name="Shape 7"/>
          <p:cNvSpPr/>
          <p:nvPr/>
        </p:nvSpPr>
        <p:spPr>
          <a:xfrm>
            <a:off x="9680615" y="1722358"/>
            <a:ext cx="492085" cy="492085"/>
          </a:xfrm>
          <a:prstGeom prst="roundRect">
            <a:avLst>
              <a:gd name="adj" fmla="val 18669"/>
            </a:avLst>
          </a:prstGeom>
          <a:solidFill>
            <a:srgbClr val="D2D9F9"/>
          </a:solidFill>
          <a:ln w="7620">
            <a:solidFill>
              <a:srgbClr val="B8BFDF"/>
            </a:solidFill>
            <a:prstDash val="solid"/>
          </a:ln>
        </p:spPr>
      </p:sp>
      <p:sp>
        <p:nvSpPr>
          <p:cNvPr id="10" name="Text 8"/>
          <p:cNvSpPr/>
          <p:nvPr/>
        </p:nvSpPr>
        <p:spPr>
          <a:xfrm>
            <a:off x="10391418" y="1797487"/>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Pandas &amp; NumPy</a:t>
            </a:r>
            <a:endParaRPr lang="en-US" sz="2150" dirty="0"/>
          </a:p>
        </p:txBody>
      </p:sp>
      <p:sp>
        <p:nvSpPr>
          <p:cNvPr id="11" name="Text 9"/>
          <p:cNvSpPr/>
          <p:nvPr/>
        </p:nvSpPr>
        <p:spPr>
          <a:xfrm>
            <a:off x="10391418" y="2270403"/>
            <a:ext cx="3473529" cy="1049774"/>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Essential libraries for data manipulation and numerical operations.</a:t>
            </a:r>
            <a:endParaRPr lang="en-US" sz="1700" dirty="0"/>
          </a:p>
        </p:txBody>
      </p:sp>
      <p:sp>
        <p:nvSpPr>
          <p:cNvPr id="12" name="Shape 10"/>
          <p:cNvSpPr/>
          <p:nvPr/>
        </p:nvSpPr>
        <p:spPr>
          <a:xfrm>
            <a:off x="765453" y="3757613"/>
            <a:ext cx="492085" cy="492085"/>
          </a:xfrm>
          <a:prstGeom prst="roundRect">
            <a:avLst>
              <a:gd name="adj" fmla="val 18669"/>
            </a:avLst>
          </a:prstGeom>
          <a:solidFill>
            <a:srgbClr val="D2D9F9"/>
          </a:solidFill>
          <a:ln w="7620">
            <a:solidFill>
              <a:srgbClr val="B8BFDF"/>
            </a:solidFill>
            <a:prstDash val="solid"/>
          </a:ln>
        </p:spPr>
      </p:sp>
      <p:sp>
        <p:nvSpPr>
          <p:cNvPr id="13" name="Text 11"/>
          <p:cNvSpPr/>
          <p:nvPr/>
        </p:nvSpPr>
        <p:spPr>
          <a:xfrm>
            <a:off x="1476256" y="3832741"/>
            <a:ext cx="3473410" cy="683419"/>
          </a:xfrm>
          <a:prstGeom prst="rect">
            <a:avLst/>
          </a:prstGeom>
          <a:noFill/>
          <a:ln/>
        </p:spPr>
        <p:txBody>
          <a:bodyPr wrap="squar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NLTK (Natural Language Toolkit)</a:t>
            </a:r>
            <a:endParaRPr lang="en-US" sz="2150" dirty="0"/>
          </a:p>
        </p:txBody>
      </p:sp>
      <p:sp>
        <p:nvSpPr>
          <p:cNvPr id="14" name="Text 12"/>
          <p:cNvSpPr/>
          <p:nvPr/>
        </p:nvSpPr>
        <p:spPr>
          <a:xfrm>
            <a:off x="1476256" y="4647367"/>
            <a:ext cx="3473410" cy="1049774"/>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Key for advanced text preprocessing, including tokenisation and stemming.</a:t>
            </a:r>
            <a:endParaRPr lang="en-US" sz="1700" dirty="0"/>
          </a:p>
        </p:txBody>
      </p:sp>
      <p:sp>
        <p:nvSpPr>
          <p:cNvPr id="15" name="Shape 13"/>
          <p:cNvSpPr/>
          <p:nvPr/>
        </p:nvSpPr>
        <p:spPr>
          <a:xfrm>
            <a:off x="5223034" y="3757613"/>
            <a:ext cx="492085" cy="492085"/>
          </a:xfrm>
          <a:prstGeom prst="roundRect">
            <a:avLst>
              <a:gd name="adj" fmla="val 18669"/>
            </a:avLst>
          </a:prstGeom>
          <a:solidFill>
            <a:srgbClr val="D2D9F9"/>
          </a:solidFill>
          <a:ln w="7620">
            <a:solidFill>
              <a:srgbClr val="B8BFDF"/>
            </a:solidFill>
            <a:prstDash val="solid"/>
          </a:ln>
        </p:spPr>
      </p:sp>
      <p:sp>
        <p:nvSpPr>
          <p:cNvPr id="16" name="Text 14"/>
          <p:cNvSpPr/>
          <p:nvPr/>
        </p:nvSpPr>
        <p:spPr>
          <a:xfrm>
            <a:off x="5933837" y="3832741"/>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Scikit-Learn</a:t>
            </a:r>
            <a:endParaRPr lang="en-US" sz="2150" dirty="0"/>
          </a:p>
        </p:txBody>
      </p:sp>
      <p:sp>
        <p:nvSpPr>
          <p:cNvPr id="17" name="Text 15"/>
          <p:cNvSpPr/>
          <p:nvPr/>
        </p:nvSpPr>
        <p:spPr>
          <a:xfrm>
            <a:off x="5933837" y="4305657"/>
            <a:ext cx="3473410" cy="1049774"/>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Our primary toolkit for machine learning model development and evaluation.</a:t>
            </a:r>
            <a:endParaRPr lang="en-US" sz="1700" dirty="0"/>
          </a:p>
        </p:txBody>
      </p:sp>
      <p:sp>
        <p:nvSpPr>
          <p:cNvPr id="18" name="Shape 16"/>
          <p:cNvSpPr/>
          <p:nvPr/>
        </p:nvSpPr>
        <p:spPr>
          <a:xfrm>
            <a:off x="9680615" y="3757613"/>
            <a:ext cx="492085" cy="492085"/>
          </a:xfrm>
          <a:prstGeom prst="roundRect">
            <a:avLst>
              <a:gd name="adj" fmla="val 18669"/>
            </a:avLst>
          </a:prstGeom>
          <a:solidFill>
            <a:srgbClr val="D2D9F9"/>
          </a:solidFill>
          <a:ln w="7620">
            <a:solidFill>
              <a:srgbClr val="B8BFDF"/>
            </a:solidFill>
            <a:prstDash val="solid"/>
          </a:ln>
        </p:spPr>
      </p:sp>
      <p:sp>
        <p:nvSpPr>
          <p:cNvPr id="19" name="Text 17"/>
          <p:cNvSpPr/>
          <p:nvPr/>
        </p:nvSpPr>
        <p:spPr>
          <a:xfrm>
            <a:off x="10391418" y="3832741"/>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TF-IDF Vectorizer</a:t>
            </a:r>
            <a:endParaRPr lang="en-US" sz="2150" dirty="0"/>
          </a:p>
        </p:txBody>
      </p:sp>
      <p:sp>
        <p:nvSpPr>
          <p:cNvPr id="20" name="Text 18"/>
          <p:cNvSpPr/>
          <p:nvPr/>
        </p:nvSpPr>
        <p:spPr>
          <a:xfrm>
            <a:off x="10391418" y="4305657"/>
            <a:ext cx="3473529" cy="1049774"/>
          </a:xfrm>
          <a:prstGeom prst="rect">
            <a:avLst/>
          </a:prstGeom>
          <a:noFill/>
          <a:ln/>
        </p:spPr>
        <p:txBody>
          <a:bodyPr wrap="squar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The technique used to convert textual data into numerical features.</a:t>
            </a:r>
            <a:endParaRPr lang="en-US" sz="1700" dirty="0"/>
          </a:p>
        </p:txBody>
      </p:sp>
      <p:sp>
        <p:nvSpPr>
          <p:cNvPr id="21" name="Shape 19"/>
          <p:cNvSpPr/>
          <p:nvPr/>
        </p:nvSpPr>
        <p:spPr>
          <a:xfrm>
            <a:off x="765453" y="6134576"/>
            <a:ext cx="492085" cy="492085"/>
          </a:xfrm>
          <a:prstGeom prst="roundRect">
            <a:avLst>
              <a:gd name="adj" fmla="val 18669"/>
            </a:avLst>
          </a:prstGeom>
          <a:solidFill>
            <a:srgbClr val="D2D9F9"/>
          </a:solidFill>
          <a:ln w="7620">
            <a:solidFill>
              <a:srgbClr val="B8BFDF"/>
            </a:solidFill>
            <a:prstDash val="solid"/>
          </a:ln>
        </p:spPr>
      </p:sp>
      <p:sp>
        <p:nvSpPr>
          <p:cNvPr id="22" name="Text 20"/>
          <p:cNvSpPr/>
          <p:nvPr/>
        </p:nvSpPr>
        <p:spPr>
          <a:xfrm>
            <a:off x="1476256" y="6209705"/>
            <a:ext cx="2828092" cy="341709"/>
          </a:xfrm>
          <a:prstGeom prst="rect">
            <a:avLst/>
          </a:prstGeom>
          <a:noFill/>
          <a:ln/>
        </p:spPr>
        <p:txBody>
          <a:bodyPr wrap="none" lIns="0" tIns="0" rIns="0" bIns="0" rtlCol="0" anchor="t"/>
          <a:lstStyle/>
          <a:p>
            <a:pPr marL="0" indent="0" algn="l">
              <a:lnSpc>
                <a:spcPts val="2650"/>
              </a:lnSpc>
              <a:buNone/>
            </a:pPr>
            <a:r>
              <a:rPr lang="en-US" sz="2150" dirty="0">
                <a:solidFill>
                  <a:srgbClr val="404155"/>
                </a:solidFill>
                <a:latin typeface="Corben" pitchFamily="34" charset="0"/>
                <a:ea typeface="Corben" pitchFamily="34" charset="-122"/>
                <a:cs typeface="Corben" pitchFamily="34" charset="-120"/>
              </a:rPr>
              <a:t>Bernoulli Naive Bayes</a:t>
            </a:r>
            <a:endParaRPr lang="en-US" sz="2150" dirty="0"/>
          </a:p>
        </p:txBody>
      </p:sp>
      <p:sp>
        <p:nvSpPr>
          <p:cNvPr id="23" name="Text 21"/>
          <p:cNvSpPr/>
          <p:nvPr/>
        </p:nvSpPr>
        <p:spPr>
          <a:xfrm>
            <a:off x="1476256" y="6682621"/>
            <a:ext cx="12388691" cy="349925"/>
          </a:xfrm>
          <a:prstGeom prst="rect">
            <a:avLst/>
          </a:prstGeom>
          <a:noFill/>
          <a:ln/>
        </p:spPr>
        <p:txBody>
          <a:bodyPr wrap="non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The chosen classifier for its efficiency and effectiveness in text classification.</a:t>
            </a:r>
            <a:endParaRPr lang="en-US" sz="1700" dirty="0"/>
          </a:p>
        </p:txBody>
      </p:sp>
      <p:sp>
        <p:nvSpPr>
          <p:cNvPr id="24" name="Text 22"/>
          <p:cNvSpPr/>
          <p:nvPr/>
        </p:nvSpPr>
        <p:spPr>
          <a:xfrm>
            <a:off x="765453" y="7278529"/>
            <a:ext cx="13099494" cy="349925"/>
          </a:xfrm>
          <a:prstGeom prst="rect">
            <a:avLst/>
          </a:prstGeom>
          <a:noFill/>
          <a:ln/>
        </p:spPr>
        <p:txBody>
          <a:bodyPr wrap="none" lIns="0" tIns="0" rIns="0" bIns="0" rtlCol="0" anchor="t"/>
          <a:lstStyle/>
          <a:p>
            <a:pPr marL="0" indent="0" algn="l">
              <a:lnSpc>
                <a:spcPts val="2750"/>
              </a:lnSpc>
              <a:buNone/>
            </a:pPr>
            <a:r>
              <a:rPr lang="en-US" sz="1700" dirty="0">
                <a:solidFill>
                  <a:srgbClr val="404155"/>
                </a:solidFill>
                <a:latin typeface="Nobile" pitchFamily="34" charset="0"/>
                <a:ea typeface="Nobile" pitchFamily="34" charset="-122"/>
                <a:cs typeface="Nobile" pitchFamily="34" charset="-120"/>
              </a:rPr>
              <a:t>A robust technology stack underpins the accuracy and efficiency of our sentiment classifier.</a:t>
            </a:r>
            <a:endParaRPr lang="en-US" sz="1700" dirty="0"/>
          </a:p>
        </p:txBody>
      </p:sp>
      <p:sp>
        <p:nvSpPr>
          <p:cNvPr id="25" name="Shape 1">
            <a:extLst>
              <a:ext uri="{FF2B5EF4-FFF2-40B4-BE49-F238E27FC236}">
                <a16:creationId xmlns:a16="http://schemas.microsoft.com/office/drawing/2014/main" id="{B99ED77B-EF9B-A574-6ACB-5243A7B5E21E}"/>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6261" y="444937"/>
            <a:ext cx="4396978" cy="505658"/>
          </a:xfrm>
          <a:prstGeom prst="rect">
            <a:avLst/>
          </a:prstGeom>
          <a:noFill/>
          <a:ln/>
        </p:spPr>
        <p:txBody>
          <a:bodyPr wrap="none" lIns="0" tIns="0" rIns="0" bIns="0" rtlCol="0" anchor="t"/>
          <a:lstStyle/>
          <a:p>
            <a:pPr marL="0" indent="0" algn="l">
              <a:lnSpc>
                <a:spcPts val="3950"/>
              </a:lnSpc>
              <a:buNone/>
            </a:pPr>
            <a:r>
              <a:rPr lang="en-US" sz="3150" dirty="0">
                <a:solidFill>
                  <a:srgbClr val="1B1B27"/>
                </a:solidFill>
                <a:latin typeface="Corben" pitchFamily="34" charset="0"/>
                <a:ea typeface="Corben" pitchFamily="34" charset="-122"/>
                <a:cs typeface="Corben" pitchFamily="34" charset="-120"/>
              </a:rPr>
              <a:t>Results &amp; Key Findings</a:t>
            </a:r>
            <a:endParaRPr lang="en-US" sz="3150" dirty="0"/>
          </a:p>
        </p:txBody>
      </p:sp>
      <p:sp>
        <p:nvSpPr>
          <p:cNvPr id="3" name="Text 1"/>
          <p:cNvSpPr/>
          <p:nvPr/>
        </p:nvSpPr>
        <p:spPr>
          <a:xfrm>
            <a:off x="566261" y="1274207"/>
            <a:ext cx="13497877" cy="517684"/>
          </a:xfrm>
          <a:prstGeom prst="rect">
            <a:avLst/>
          </a:prstGeom>
          <a:noFill/>
          <a:ln/>
        </p:spPr>
        <p:txBody>
          <a:bodyPr wrap="square" lIns="0" tIns="0" rIns="0" bIns="0" rtlCol="0" anchor="t"/>
          <a:lstStyle/>
          <a:p>
            <a:pPr marL="0" indent="0" algn="l">
              <a:lnSpc>
                <a:spcPts val="2000"/>
              </a:lnSpc>
              <a:buNone/>
            </a:pPr>
            <a:r>
              <a:rPr lang="en-US" sz="1250" dirty="0">
                <a:solidFill>
                  <a:srgbClr val="404155"/>
                </a:solidFill>
                <a:latin typeface="Nobile" pitchFamily="34" charset="0"/>
                <a:ea typeface="Nobile" pitchFamily="34" charset="-122"/>
                <a:cs typeface="Nobile" pitchFamily="34" charset="-120"/>
              </a:rPr>
              <a:t>Our project culminates in a user-friendly web interface for the Restaurant Review Sentiment Classifier. This application allows anyone to easily test the model's capabilities in real-time.</a:t>
            </a:r>
            <a:endParaRPr lang="en-US" sz="1250" dirty="0"/>
          </a:p>
        </p:txBody>
      </p:sp>
      <p:pic>
        <p:nvPicPr>
          <p:cNvPr id="4" name="Image 0" descr="preencoded.png"/>
          <p:cNvPicPr>
            <a:picLocks noChangeAspect="1"/>
          </p:cNvPicPr>
          <p:nvPr/>
        </p:nvPicPr>
        <p:blipFill>
          <a:blip r:embed="rId3"/>
          <a:stretch>
            <a:fillRect/>
          </a:stretch>
        </p:blipFill>
        <p:spPr>
          <a:xfrm>
            <a:off x="566261" y="1973937"/>
            <a:ext cx="12192000" cy="6035040"/>
          </a:xfrm>
          <a:prstGeom prst="rect">
            <a:avLst/>
          </a:prstGeom>
        </p:spPr>
      </p:pic>
      <p:sp>
        <p:nvSpPr>
          <p:cNvPr id="5" name="Text 2"/>
          <p:cNvSpPr/>
          <p:nvPr/>
        </p:nvSpPr>
        <p:spPr>
          <a:xfrm>
            <a:off x="566261" y="8191024"/>
            <a:ext cx="13497877" cy="517684"/>
          </a:xfrm>
          <a:prstGeom prst="rect">
            <a:avLst/>
          </a:prstGeom>
          <a:noFill/>
          <a:ln/>
        </p:spPr>
        <p:txBody>
          <a:bodyPr wrap="square" lIns="0" tIns="0" rIns="0" bIns="0" rtlCol="0" anchor="t"/>
          <a:lstStyle/>
          <a:p>
            <a:pPr marL="0" indent="0" algn="l">
              <a:lnSpc>
                <a:spcPts val="2000"/>
              </a:lnSpc>
              <a:buNone/>
            </a:pPr>
            <a:r>
              <a:rPr lang="en-US" sz="1250" dirty="0">
                <a:solidFill>
                  <a:srgbClr val="404155"/>
                </a:solidFill>
                <a:latin typeface="Nobile" pitchFamily="34" charset="0"/>
                <a:ea typeface="Nobile" pitchFamily="34" charset="-122"/>
                <a:cs typeface="Nobile" pitchFamily="34" charset="-120"/>
              </a:rPr>
              <a:t>Users can paste any restaurant review text into the provided input field and instantly receive a sentiment prediction, indicating whether the review is classified as "Liked" (positive) or "Not Liked" (negative). This demonstrates the practical application of our Bernoulli Naive Bayes model.</a:t>
            </a:r>
            <a:endParaRPr lang="en-US" sz="1250" dirty="0"/>
          </a:p>
        </p:txBody>
      </p:sp>
      <p:sp>
        <p:nvSpPr>
          <p:cNvPr id="6" name="Shape 1">
            <a:extLst>
              <a:ext uri="{FF2B5EF4-FFF2-40B4-BE49-F238E27FC236}">
                <a16:creationId xmlns:a16="http://schemas.microsoft.com/office/drawing/2014/main" id="{7E6512A6-F722-B7E8-2752-F5CE4E5DDF11}"/>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3146" y="780098"/>
            <a:ext cx="6334363" cy="568523"/>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Conclusion: Impact &amp; Success</a:t>
            </a:r>
            <a:endParaRPr lang="en-US" sz="3550" dirty="0"/>
          </a:p>
        </p:txBody>
      </p:sp>
      <p:sp>
        <p:nvSpPr>
          <p:cNvPr id="4" name="Shape 1"/>
          <p:cNvSpPr/>
          <p:nvPr/>
        </p:nvSpPr>
        <p:spPr>
          <a:xfrm>
            <a:off x="6123146" y="1621512"/>
            <a:ext cx="3844290" cy="1936313"/>
          </a:xfrm>
          <a:prstGeom prst="roundRect">
            <a:avLst>
              <a:gd name="adj" fmla="val 3946"/>
            </a:avLst>
          </a:prstGeom>
          <a:solidFill>
            <a:srgbClr val="D2D9F9"/>
          </a:solidFill>
          <a:ln w="7620">
            <a:solidFill>
              <a:srgbClr val="B8BFDF"/>
            </a:solidFill>
            <a:prstDash val="solid"/>
          </a:ln>
        </p:spPr>
      </p:sp>
      <p:sp>
        <p:nvSpPr>
          <p:cNvPr id="5" name="Text 2"/>
          <p:cNvSpPr/>
          <p:nvPr/>
        </p:nvSpPr>
        <p:spPr>
          <a:xfrm>
            <a:off x="6312694" y="1811060"/>
            <a:ext cx="2758559" cy="28420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Successful Categorisation</a:t>
            </a:r>
            <a:endParaRPr lang="en-US" sz="1750" dirty="0"/>
          </a:p>
        </p:txBody>
      </p:sp>
      <p:sp>
        <p:nvSpPr>
          <p:cNvPr id="6" name="Text 3"/>
          <p:cNvSpPr/>
          <p:nvPr/>
        </p:nvSpPr>
        <p:spPr>
          <a:xfrm>
            <a:off x="6312694" y="2204323"/>
            <a:ext cx="3465195" cy="1163955"/>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The automated classifier successfully categorises restaurant reviews, providing a rapid and reliable method for sentiment analysis.</a:t>
            </a:r>
            <a:endParaRPr lang="en-US" sz="1400" dirty="0"/>
          </a:p>
        </p:txBody>
      </p:sp>
      <p:sp>
        <p:nvSpPr>
          <p:cNvPr id="7" name="Shape 4"/>
          <p:cNvSpPr/>
          <p:nvPr/>
        </p:nvSpPr>
        <p:spPr>
          <a:xfrm>
            <a:off x="10149364" y="1621512"/>
            <a:ext cx="3844290" cy="1936313"/>
          </a:xfrm>
          <a:prstGeom prst="roundRect">
            <a:avLst>
              <a:gd name="adj" fmla="val 3946"/>
            </a:avLst>
          </a:prstGeom>
          <a:solidFill>
            <a:srgbClr val="D2D9F9"/>
          </a:solidFill>
          <a:ln w="7620">
            <a:solidFill>
              <a:srgbClr val="B8BFDF"/>
            </a:solidFill>
            <a:prstDash val="solid"/>
          </a:ln>
        </p:spPr>
      </p:sp>
      <p:sp>
        <p:nvSpPr>
          <p:cNvPr id="8" name="Text 5"/>
          <p:cNvSpPr/>
          <p:nvPr/>
        </p:nvSpPr>
        <p:spPr>
          <a:xfrm>
            <a:off x="10338911" y="1811060"/>
            <a:ext cx="2274094" cy="28420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Actionable Insights</a:t>
            </a:r>
            <a:endParaRPr lang="en-US" sz="1750" dirty="0"/>
          </a:p>
        </p:txBody>
      </p:sp>
      <p:sp>
        <p:nvSpPr>
          <p:cNvPr id="9" name="Text 6"/>
          <p:cNvSpPr/>
          <p:nvPr/>
        </p:nvSpPr>
        <p:spPr>
          <a:xfrm>
            <a:off x="10338911" y="2204323"/>
            <a:ext cx="3465195" cy="1163955"/>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This system empowers the restaurant brand to quickly identify specific strengths and weaknesses highlighted in customer feedback.</a:t>
            </a:r>
            <a:endParaRPr lang="en-US" sz="1400" dirty="0"/>
          </a:p>
        </p:txBody>
      </p:sp>
      <p:sp>
        <p:nvSpPr>
          <p:cNvPr id="10" name="Shape 7"/>
          <p:cNvSpPr/>
          <p:nvPr/>
        </p:nvSpPr>
        <p:spPr>
          <a:xfrm>
            <a:off x="6123146" y="3739753"/>
            <a:ext cx="7870508" cy="1354336"/>
          </a:xfrm>
          <a:prstGeom prst="roundRect">
            <a:avLst>
              <a:gd name="adj" fmla="val 5642"/>
            </a:avLst>
          </a:prstGeom>
          <a:solidFill>
            <a:srgbClr val="D2D9F9"/>
          </a:solidFill>
          <a:ln w="7620">
            <a:solidFill>
              <a:srgbClr val="B8BFDF"/>
            </a:solidFill>
            <a:prstDash val="solid"/>
          </a:ln>
        </p:spPr>
      </p:sp>
      <p:sp>
        <p:nvSpPr>
          <p:cNvPr id="11" name="Text 8"/>
          <p:cNvSpPr/>
          <p:nvPr/>
        </p:nvSpPr>
        <p:spPr>
          <a:xfrm>
            <a:off x="6312694" y="3929301"/>
            <a:ext cx="3506867" cy="284202"/>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Enhanced Customer Satisfaction</a:t>
            </a:r>
            <a:endParaRPr lang="en-US" sz="1750" dirty="0"/>
          </a:p>
        </p:txBody>
      </p:sp>
      <p:sp>
        <p:nvSpPr>
          <p:cNvPr id="12" name="Text 9"/>
          <p:cNvSpPr/>
          <p:nvPr/>
        </p:nvSpPr>
        <p:spPr>
          <a:xfrm>
            <a:off x="6312694" y="4322564"/>
            <a:ext cx="7491413" cy="581978"/>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By understanding sentiment at scale, the brand can make informed decisions to significantly enhance overall customer satisfaction and loyalty.</a:t>
            </a:r>
            <a:endParaRPr lang="en-US" sz="1400" dirty="0"/>
          </a:p>
        </p:txBody>
      </p:sp>
      <p:sp>
        <p:nvSpPr>
          <p:cNvPr id="13" name="Text 10"/>
          <p:cNvSpPr/>
          <p:nvPr/>
        </p:nvSpPr>
        <p:spPr>
          <a:xfrm>
            <a:off x="6123146" y="5366980"/>
            <a:ext cx="3638669" cy="454819"/>
          </a:xfrm>
          <a:prstGeom prst="rect">
            <a:avLst/>
          </a:prstGeom>
          <a:noFill/>
          <a:ln/>
        </p:spPr>
        <p:txBody>
          <a:bodyPr wrap="none" lIns="0" tIns="0" rIns="0" bIns="0" rtlCol="0" anchor="t"/>
          <a:lstStyle/>
          <a:p>
            <a:pPr marL="0" indent="0" algn="l">
              <a:lnSpc>
                <a:spcPts val="3550"/>
              </a:lnSpc>
              <a:buNone/>
            </a:pPr>
            <a:r>
              <a:rPr lang="en-US" sz="2850" dirty="0">
                <a:solidFill>
                  <a:srgbClr val="1B1B27"/>
                </a:solidFill>
                <a:latin typeface="Corben" pitchFamily="34" charset="0"/>
                <a:ea typeface="Corben" pitchFamily="34" charset="-122"/>
                <a:cs typeface="Corben" pitchFamily="34" charset="-120"/>
              </a:rPr>
              <a:t>Future Scope</a:t>
            </a:r>
            <a:endParaRPr lang="en-US" sz="2850" dirty="0"/>
          </a:p>
        </p:txBody>
      </p:sp>
      <p:sp>
        <p:nvSpPr>
          <p:cNvPr id="14" name="Text 11"/>
          <p:cNvSpPr/>
          <p:nvPr/>
        </p:nvSpPr>
        <p:spPr>
          <a:xfrm>
            <a:off x="6123146" y="6094690"/>
            <a:ext cx="7870508"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Multi-Class Sentiment Analysis: Expanding beyond binary classification</a:t>
            </a:r>
            <a:endParaRPr lang="en-US" sz="1400" dirty="0"/>
          </a:p>
        </p:txBody>
      </p:sp>
      <p:sp>
        <p:nvSpPr>
          <p:cNvPr id="15" name="Text 12"/>
          <p:cNvSpPr/>
          <p:nvPr/>
        </p:nvSpPr>
        <p:spPr>
          <a:xfrm>
            <a:off x="6123146" y="6449258"/>
            <a:ext cx="7870508"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Support for Emojis &amp; Multilingual Reviews</a:t>
            </a:r>
            <a:endParaRPr lang="en-US" sz="1400" dirty="0"/>
          </a:p>
        </p:txBody>
      </p:sp>
      <p:sp>
        <p:nvSpPr>
          <p:cNvPr id="16" name="Text 13"/>
          <p:cNvSpPr/>
          <p:nvPr/>
        </p:nvSpPr>
        <p:spPr>
          <a:xfrm>
            <a:off x="6123146" y="6803827"/>
            <a:ext cx="7870508"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Mobile/Web Application Deployment</a:t>
            </a:r>
            <a:endParaRPr lang="en-US" sz="1400" dirty="0"/>
          </a:p>
        </p:txBody>
      </p:sp>
      <p:sp>
        <p:nvSpPr>
          <p:cNvPr id="17" name="Text 14"/>
          <p:cNvSpPr/>
          <p:nvPr/>
        </p:nvSpPr>
        <p:spPr>
          <a:xfrm>
            <a:off x="6123146" y="7158395"/>
            <a:ext cx="7870508"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4155"/>
                </a:solidFill>
                <a:latin typeface="Nobile" pitchFamily="34" charset="0"/>
                <a:ea typeface="Nobile" pitchFamily="34" charset="-122"/>
                <a:cs typeface="Nobile" pitchFamily="34" charset="-120"/>
              </a:rPr>
              <a:t>Deep Learning Integration (LSTM/BERT)</a:t>
            </a:r>
            <a:endParaRPr lang="en-US" sz="1400" dirty="0"/>
          </a:p>
        </p:txBody>
      </p:sp>
      <p:sp>
        <p:nvSpPr>
          <p:cNvPr id="18" name="Shape 1">
            <a:extLst>
              <a:ext uri="{FF2B5EF4-FFF2-40B4-BE49-F238E27FC236}">
                <a16:creationId xmlns:a16="http://schemas.microsoft.com/office/drawing/2014/main" id="{ED62E16F-10CA-7C8B-C8E2-B8F9C998CFDC}"/>
              </a:ext>
            </a:extLst>
          </p:cNvPr>
          <p:cNvSpPr/>
          <p:nvPr/>
        </p:nvSpPr>
        <p:spPr>
          <a:xfrm>
            <a:off x="12825658" y="7584292"/>
            <a:ext cx="1715532" cy="511493"/>
          </a:xfrm>
          <a:prstGeom prst="roundRect">
            <a:avLst>
              <a:gd name="adj" fmla="val 6964"/>
            </a:avLst>
          </a:prstGeom>
          <a:solidFill>
            <a:srgbClr val="F9F9FF"/>
          </a:solidFill>
          <a:ln w="30480">
            <a:solidFill>
              <a:srgbClr val="F9F9FF"/>
            </a:solidFill>
            <a:prstDash val="soli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702</Words>
  <Application>Microsoft Office PowerPoint</Application>
  <PresentationFormat>Custom</PresentationFormat>
  <Paragraphs>86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Corben</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Sreenidhi Balasubramanyam</cp:lastModifiedBy>
  <cp:revision>2</cp:revision>
  <dcterms:created xsi:type="dcterms:W3CDTF">2025-12-02T04:23:15Z</dcterms:created>
  <dcterms:modified xsi:type="dcterms:W3CDTF">2025-12-02T04:36:45Z</dcterms:modified>
</cp:coreProperties>
</file>